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7" r:id="rId5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9" userDrawn="1">
          <p15:clr>
            <a:srgbClr val="A4A3A4"/>
          </p15:clr>
        </p15:guide>
        <p15:guide id="2" orient="horz" pos="22565" userDrawn="1">
          <p15:clr>
            <a:srgbClr val="A4A3A4"/>
          </p15:clr>
        </p15:guide>
        <p15:guide id="3" pos="113" userDrawn="1">
          <p15:clr>
            <a:srgbClr val="A4A3A4"/>
          </p15:clr>
        </p15:guide>
        <p15:guide id="4" pos="15761" userDrawn="1">
          <p15:clr>
            <a:srgbClr val="A4A3A4"/>
          </p15:clr>
        </p15:guide>
        <p15:guide id="5" orient="horz" pos="157" userDrawn="1">
          <p15:clr>
            <a:srgbClr val="A4A3A4"/>
          </p15:clr>
        </p15:guide>
        <p15:guide id="6" orient="horz" pos="1632" userDrawn="1">
          <p15:clr>
            <a:srgbClr val="A4A3A4"/>
          </p15:clr>
        </p15:guide>
        <p15:guide id="7" pos="15648" userDrawn="1">
          <p15:clr>
            <a:srgbClr val="A4A3A4"/>
          </p15:clr>
        </p15:guide>
        <p15:guide id="8" pos="226" userDrawn="1">
          <p15:clr>
            <a:srgbClr val="A4A3A4"/>
          </p15:clr>
        </p15:guide>
        <p15:guide id="9" orient="horz" pos="2766" userDrawn="1">
          <p15:clr>
            <a:srgbClr val="A4A3A4"/>
          </p15:clr>
        </p15:guide>
        <p15:guide id="10" orient="horz" pos="1087" userDrawn="1">
          <p15:clr>
            <a:srgbClr val="A4A3A4"/>
          </p15:clr>
        </p15:guide>
        <p15:guide id="11" orient="horz" pos="1223" userDrawn="1">
          <p15:clr>
            <a:srgbClr val="A4A3A4"/>
          </p15:clr>
        </p15:guide>
        <p15:guide id="12" orient="horz" pos="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9E5"/>
    <a:srgbClr val="9C143E"/>
    <a:srgbClr val="CFCBDB"/>
    <a:srgbClr val="013571"/>
    <a:srgbClr val="0F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44" autoAdjust="0"/>
    <p:restoredTop sz="94638" autoAdjust="0"/>
  </p:normalViewPr>
  <p:slideViewPr>
    <p:cSldViewPr snapToGrid="0">
      <p:cViewPr>
        <p:scale>
          <a:sx n="49" d="100"/>
          <a:sy n="49" d="100"/>
        </p:scale>
        <p:origin x="221" y="29"/>
      </p:cViewPr>
      <p:guideLst>
        <p:guide orient="horz" pos="679"/>
        <p:guide orient="horz" pos="22565"/>
        <p:guide pos="113"/>
        <p:guide pos="15761"/>
        <p:guide orient="horz" pos="157"/>
        <p:guide orient="horz" pos="1632"/>
        <p:guide pos="15648"/>
        <p:guide pos="226"/>
        <p:guide orient="horz" pos="2766"/>
        <p:guide orient="horz" pos="1087"/>
        <p:guide orient="horz" pos="1223"/>
        <p:guide orient="horz" pos="5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3667E-FBBF-49BA-B66B-7B6E61FC849E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8BC49-6479-462F-BFB1-84F8F3F60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3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563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5127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269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0255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781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538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32944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8050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8BC49-6479-462F-BFB1-84F8F3F60D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1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14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17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678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34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7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5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9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32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60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70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B943-41EE-4C6C-AAA9-B9941D668920}" type="datetimeFigureOut">
              <a:rPr lang="pl-PL" smtClean="0"/>
              <a:t>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2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5" name="Łącznik prosty 1024">
            <a:extLst>
              <a:ext uri="{FF2B5EF4-FFF2-40B4-BE49-F238E27FC236}">
                <a16:creationId xmlns:a16="http://schemas.microsoft.com/office/drawing/2014/main" id="{9FC41E10-EED7-9091-2509-272E181E8013}"/>
              </a:ext>
            </a:extLst>
          </p:cNvPr>
          <p:cNvCxnSpPr>
            <a:cxnSpLocks/>
          </p:cNvCxnSpPr>
          <p:nvPr/>
        </p:nvCxnSpPr>
        <p:spPr>
          <a:xfrm>
            <a:off x="-3" y="2735147"/>
            <a:ext cx="25199975" cy="0"/>
          </a:xfrm>
          <a:prstGeom prst="line">
            <a:avLst/>
          </a:prstGeom>
          <a:ln w="57150">
            <a:solidFill>
              <a:srgbClr val="9C14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Łącznik prosty 1026">
            <a:extLst>
              <a:ext uri="{FF2B5EF4-FFF2-40B4-BE49-F238E27FC236}">
                <a16:creationId xmlns:a16="http://schemas.microsoft.com/office/drawing/2014/main" id="{F2F4490E-E581-A999-74B3-149F402B9917}"/>
              </a:ext>
            </a:extLst>
          </p:cNvPr>
          <p:cNvCxnSpPr>
            <a:cxnSpLocks/>
          </p:cNvCxnSpPr>
          <p:nvPr/>
        </p:nvCxnSpPr>
        <p:spPr>
          <a:xfrm>
            <a:off x="-1" y="35399097"/>
            <a:ext cx="25199975" cy="0"/>
          </a:xfrm>
          <a:prstGeom prst="line">
            <a:avLst/>
          </a:prstGeom>
          <a:ln w="57150">
            <a:solidFill>
              <a:srgbClr val="DCD9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>
            <a:extLst>
              <a:ext uri="{FF2B5EF4-FFF2-40B4-BE49-F238E27FC236}">
                <a16:creationId xmlns:a16="http://schemas.microsoft.com/office/drawing/2014/main" id="{84A6F560-2A45-94B0-AC6B-691C4627606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26" y="915930"/>
            <a:ext cx="2429661" cy="985749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4C109AAE-E6C0-F822-CEC8-6AD4E2AE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36462"/>
            <a:ext cx="25199974" cy="2150428"/>
          </a:xfrm>
        </p:spPr>
        <p:txBody>
          <a:bodyPr anchor="t">
            <a:normAutofit/>
          </a:bodyPr>
          <a:lstStyle/>
          <a:p>
            <a:pPr algn="ctr"/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INTERNATIONAL SCIENTIFIC CONFERENCE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MIĘDZYNARODOWA KONFERENCJA NAUKOWA </a:t>
            </a:r>
            <a:b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600" b="1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City in Motion - </a:t>
            </a:r>
            <a:r>
              <a:rPr lang="pl-PL" sz="5600" b="1" spc="-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Movement</a:t>
            </a:r>
            <a:r>
              <a:rPr lang="pl-PL" sz="5600" b="1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City</a:t>
            </a:r>
            <a:br>
              <a:rPr lang="pl-PL" sz="43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Miasto w ruchu - Ruch w mieście</a:t>
            </a:r>
            <a:endParaRPr lang="pl-PL" sz="5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23" name="Tytuł 3">
            <a:extLst>
              <a:ext uri="{FF2B5EF4-FFF2-40B4-BE49-F238E27FC236}">
                <a16:creationId xmlns:a16="http://schemas.microsoft.com/office/drawing/2014/main" id="{186DD028-7FDF-16A3-B854-379279E8ED32}"/>
              </a:ext>
            </a:extLst>
          </p:cNvPr>
          <p:cNvSpPr txBox="1">
            <a:spLocks/>
          </p:cNvSpPr>
          <p:nvPr/>
        </p:nvSpPr>
        <p:spPr>
          <a:xfrm>
            <a:off x="9493325" y="2212752"/>
            <a:ext cx="5956225" cy="719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500" dirty="0">
                <a:latin typeface="Calibri" panose="020F0502020204030204" pitchFamily="34" charset="0"/>
                <a:ea typeface="Times New Roman" panose="02020603050405020304" pitchFamily="18" charset="0"/>
              </a:rPr>
              <a:t>20–22 APRIL 2026</a:t>
            </a:r>
            <a:r>
              <a:rPr lang="pl-PL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/ 20–22 KWIETNIA 2026</a:t>
            </a:r>
            <a:endParaRPr lang="pl-PL" sz="25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ctr"/>
            <a:endParaRPr lang="pl-PL" sz="2500" dirty="0">
              <a:latin typeface="+mn-lt"/>
            </a:endParaRPr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D5C85F72-6D55-4BC9-6287-7DD4DD4BA2EE}"/>
              </a:ext>
            </a:extLst>
          </p:cNvPr>
          <p:cNvGrpSpPr/>
          <p:nvPr/>
        </p:nvGrpSpPr>
        <p:grpSpPr>
          <a:xfrm>
            <a:off x="21736221" y="1057075"/>
            <a:ext cx="3103578" cy="769692"/>
            <a:chOff x="3830687" y="3356782"/>
            <a:chExt cx="3371480" cy="836132"/>
          </a:xfrm>
        </p:grpSpPr>
        <p:sp>
          <p:nvSpPr>
            <p:cNvPr id="16" name="Tytuł 3">
              <a:extLst>
                <a:ext uri="{FF2B5EF4-FFF2-40B4-BE49-F238E27FC236}">
                  <a16:creationId xmlns:a16="http://schemas.microsoft.com/office/drawing/2014/main" id="{85E4C8C8-30F9-0581-010B-BC27CDF030F5}"/>
                </a:ext>
              </a:extLst>
            </p:cNvPr>
            <p:cNvSpPr txBox="1">
              <a:spLocks/>
            </p:cNvSpPr>
            <p:nvPr/>
          </p:nvSpPr>
          <p:spPr>
            <a:xfrm>
              <a:off x="3830687" y="3356782"/>
              <a:ext cx="2551471" cy="83613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t">
              <a:normAutofit lnSpcReduction="10000"/>
            </a:bodyPr>
            <a:lstStyle>
              <a:lvl1pPr algn="l" defTabSz="1800088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8662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Department 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o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f</a:t>
              </a:r>
              <a:endParaRPr lang="pl-PL" sz="1700" dirty="0">
                <a:solidFill>
                  <a:schemeClr val="accent1">
                    <a:lumMod val="50000"/>
                  </a:schemeClr>
                </a:solidFill>
                <a:latin typeface="+mn-lt"/>
              </a:endParaRPr>
            </a:p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Spatial Planning, Urban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and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Rural Design (A-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0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5)</a:t>
              </a:r>
              <a:endParaRPr lang="pl-PL" sz="17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endParaRPr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D8172E39-3F9C-A26E-7931-8C85DD798D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2292" y="3372640"/>
              <a:ext cx="719875" cy="719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ytuł 3">
            <a:extLst>
              <a:ext uri="{FF2B5EF4-FFF2-40B4-BE49-F238E27FC236}">
                <a16:creationId xmlns:a16="http://schemas.microsoft.com/office/drawing/2014/main" id="{F0110B38-A549-DF74-02B7-E617B3E1D781}"/>
              </a:ext>
            </a:extLst>
          </p:cNvPr>
          <p:cNvSpPr txBox="1">
            <a:spLocks/>
          </p:cNvSpPr>
          <p:nvPr/>
        </p:nvSpPr>
        <p:spPr>
          <a:xfrm>
            <a:off x="-1" y="3631661"/>
            <a:ext cx="25199975" cy="18852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7000" b="1" dirty="0">
                <a:latin typeface="+mn-lt"/>
              </a:rPr>
              <a:t>POSTER TITLE </a:t>
            </a:r>
            <a:r>
              <a:rPr lang="pl-PL" sz="7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/ TYTUŁ POSTERU</a:t>
            </a:r>
          </a:p>
        </p:txBody>
      </p:sp>
      <p:sp>
        <p:nvSpPr>
          <p:cNvPr id="22" name="Tytuł 3">
            <a:extLst>
              <a:ext uri="{FF2B5EF4-FFF2-40B4-BE49-F238E27FC236}">
                <a16:creationId xmlns:a16="http://schemas.microsoft.com/office/drawing/2014/main" id="{762483BE-371B-18EC-5767-B615416B6545}"/>
              </a:ext>
            </a:extLst>
          </p:cNvPr>
          <p:cNvSpPr txBox="1">
            <a:spLocks/>
          </p:cNvSpPr>
          <p:nvPr/>
        </p:nvSpPr>
        <p:spPr>
          <a:xfrm>
            <a:off x="418789" y="3052678"/>
            <a:ext cx="24362396" cy="719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AUTHOR NAME</a:t>
            </a:r>
            <a:r>
              <a:rPr lang="pl-PL" sz="1200" dirty="0">
                <a:latin typeface="+mn-lt"/>
              </a:rPr>
              <a:t>1,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2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 </a:t>
            </a:r>
          </a:p>
          <a:p>
            <a:r>
              <a:rPr lang="pl-PL" sz="1200" dirty="0">
                <a:latin typeface="+mn-lt"/>
              </a:rPr>
              <a:t>1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2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3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>
                <a:latin typeface="+mn-lt"/>
              </a:rPr>
              <a:t>, </a:t>
            </a:r>
            <a:endParaRPr lang="pl-PL" sz="1200" dirty="0">
              <a:latin typeface="+mn-lt"/>
            </a:endParaRP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5FC2B6D4-0287-A067-045B-54A7C1A61269}"/>
              </a:ext>
            </a:extLst>
          </p:cNvPr>
          <p:cNvCxnSpPr>
            <a:cxnSpLocks/>
          </p:cNvCxnSpPr>
          <p:nvPr/>
        </p:nvCxnSpPr>
        <p:spPr>
          <a:xfrm>
            <a:off x="0" y="2902147"/>
            <a:ext cx="25199975" cy="0"/>
          </a:xfrm>
          <a:prstGeom prst="line">
            <a:avLst/>
          </a:prstGeom>
          <a:ln w="57150">
            <a:solidFill>
              <a:srgbClr val="DCD9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Łącznik prosty 1028">
            <a:extLst>
              <a:ext uri="{FF2B5EF4-FFF2-40B4-BE49-F238E27FC236}">
                <a16:creationId xmlns:a16="http://schemas.microsoft.com/office/drawing/2014/main" id="{8DF09676-5B0F-AC49-F9D0-E841E461177D}"/>
              </a:ext>
            </a:extLst>
          </p:cNvPr>
          <p:cNvCxnSpPr>
            <a:cxnSpLocks/>
          </p:cNvCxnSpPr>
          <p:nvPr/>
        </p:nvCxnSpPr>
        <p:spPr>
          <a:xfrm>
            <a:off x="-2" y="35251218"/>
            <a:ext cx="25199975" cy="0"/>
          </a:xfrm>
          <a:prstGeom prst="line">
            <a:avLst/>
          </a:prstGeom>
          <a:ln w="57150">
            <a:solidFill>
              <a:srgbClr val="9C14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3">
            <a:extLst>
              <a:ext uri="{FF2B5EF4-FFF2-40B4-BE49-F238E27FC236}">
                <a16:creationId xmlns:a16="http://schemas.microsoft.com/office/drawing/2014/main" id="{B9F13C97-1265-0EF5-8D7F-796D3B8A8C78}"/>
              </a:ext>
            </a:extLst>
          </p:cNvPr>
          <p:cNvSpPr txBox="1">
            <a:spLocks/>
          </p:cNvSpPr>
          <p:nvPr/>
        </p:nvSpPr>
        <p:spPr>
          <a:xfrm>
            <a:off x="418790" y="35443730"/>
            <a:ext cx="24362395" cy="8753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POSTER WAS PREPARED WITHIN … CLASS / … ACADEMIC CIRCLE/ …, GUIDANCE: …, TUTOR: …, ACADEMIC YEAR: …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784CA099-C435-557D-BD3B-EE67A1F0EA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5" y="242251"/>
            <a:ext cx="2429661" cy="65627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1BEF68E-B241-475C-99D6-C721A7D912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7" y="1777857"/>
            <a:ext cx="3035589" cy="975970"/>
          </a:xfrm>
          <a:prstGeom prst="rect">
            <a:avLst/>
          </a:prstGeom>
        </p:spPr>
      </p:pic>
      <p:grpSp>
        <p:nvGrpSpPr>
          <p:cNvPr id="3" name="Grupa 2">
            <a:extLst>
              <a:ext uri="{FF2B5EF4-FFF2-40B4-BE49-F238E27FC236}">
                <a16:creationId xmlns:a16="http://schemas.microsoft.com/office/drawing/2014/main" id="{79227AEC-57C3-E49D-2463-CBD36C0A0E06}"/>
              </a:ext>
            </a:extLst>
          </p:cNvPr>
          <p:cNvGrpSpPr/>
          <p:nvPr/>
        </p:nvGrpSpPr>
        <p:grpSpPr>
          <a:xfrm>
            <a:off x="20885726" y="1937839"/>
            <a:ext cx="4125251" cy="994788"/>
            <a:chOff x="20885726" y="1937839"/>
            <a:chExt cx="4125251" cy="994788"/>
          </a:xfrm>
        </p:grpSpPr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08CE1D18-3161-C03E-BAB4-AE96EE59D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741" b="33896"/>
            <a:stretch>
              <a:fillRect/>
            </a:stretch>
          </p:blipFill>
          <p:spPr>
            <a:xfrm>
              <a:off x="23067877" y="1937839"/>
              <a:ext cx="1943100" cy="719876"/>
            </a:xfrm>
            <a:prstGeom prst="rect">
              <a:avLst/>
            </a:prstGeom>
          </p:spPr>
        </p:pic>
        <p:sp>
          <p:nvSpPr>
            <p:cNvPr id="24" name="Tytuł 3">
              <a:extLst>
                <a:ext uri="{FF2B5EF4-FFF2-40B4-BE49-F238E27FC236}">
                  <a16:creationId xmlns:a16="http://schemas.microsoft.com/office/drawing/2014/main" id="{A38874AD-371D-AFEF-CC0A-2B0D0A7B5325}"/>
                </a:ext>
              </a:extLst>
            </p:cNvPr>
            <p:cNvSpPr txBox="1">
              <a:spLocks/>
            </p:cNvSpPr>
            <p:nvPr/>
          </p:nvSpPr>
          <p:spPr>
            <a:xfrm>
              <a:off x="20885726" y="2096495"/>
              <a:ext cx="2296621" cy="83613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t">
              <a:normAutofit/>
            </a:bodyPr>
            <a:lstStyle>
              <a:lvl1pPr algn="l" defTabSz="1800088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8662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Chair of </a:t>
              </a:r>
              <a:r>
                <a:rPr lang="pl-PL" sz="1700" dirty="0" err="1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Rail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</a:t>
              </a:r>
              <a:r>
                <a:rPr lang="pl-PL" sz="1700" dirty="0" err="1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Vehicles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and Transport 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(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M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-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08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)</a:t>
              </a:r>
              <a:endParaRPr lang="pl-PL" sz="17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endParaRPr>
            </a:p>
          </p:txBody>
        </p:sp>
      </p:grpSp>
      <p:pic>
        <p:nvPicPr>
          <p:cNvPr id="26" name="Grafika 25">
            <a:extLst>
              <a:ext uri="{FF2B5EF4-FFF2-40B4-BE49-F238E27FC236}">
                <a16:creationId xmlns:a16="http://schemas.microsoft.com/office/drawing/2014/main" id="{1CF29535-5887-C2E8-9BBB-EC2DB8E69A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772974" y="38659"/>
            <a:ext cx="1334824" cy="107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6796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EFF875852C33489A630C0497E5FC66" ma:contentTypeVersion="9" ma:contentTypeDescription="Utwórz nowy dokument." ma:contentTypeScope="" ma:versionID="c50c0d5045139d58756683000f9fa656">
  <xsd:schema xmlns:xsd="http://www.w3.org/2001/XMLSchema" xmlns:xs="http://www.w3.org/2001/XMLSchema" xmlns:p="http://schemas.microsoft.com/office/2006/metadata/properties" xmlns:ns2="4bce9708-7c47-47aa-8b1a-0cc8c2187d07" targetNamespace="http://schemas.microsoft.com/office/2006/metadata/properties" ma:root="true" ma:fieldsID="b320b7f13122689a7aa950b5596e0fa4" ns2:_="">
    <xsd:import namespace="4bce9708-7c47-47aa-8b1a-0cc8c2187d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ce9708-7c47-47aa-8b1a-0cc8c2187d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9bb90faf-bddd-4aef-9177-4ae8916796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ce9708-7c47-47aa-8b1a-0cc8c2187d0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DC679B-C460-4DCA-A51F-21017C427E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52D6BD-862B-494C-8134-4719D587BDB9}"/>
</file>

<file path=customXml/itemProps3.xml><?xml version="1.0" encoding="utf-8"?>
<ds:datastoreItem xmlns:ds="http://schemas.openxmlformats.org/officeDocument/2006/customXml" ds:itemID="{D3BDEBD4-B423-4E9E-8E58-E7432710857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112</Words>
  <Application>Microsoft Office PowerPoint</Application>
  <PresentationFormat>Niestandardowy</PresentationFormat>
  <Paragraphs>10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INTERNATIONAL SCIENTIFIC CONFERENCE / MIĘDZYNARODOWA KONFERENCJA NAUKOWA  The City in Motion - Movement in the City Miasto w ruchu - Ruch w mieście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-- ENGLISH VERSION -- ENGLISH VERSION –  KONFERENCJA MIĘDZYNARODOWA AGLOMERACJE. ROZWÓJ. WYZWANIA. PRZESTRZEŃ  2-3.03.2023 DEPARTMENT OF SPATIAL PLANNING, URBAN AND RURAL DESIGN (A-5), FACULTY OF ARCHITECTURE, CRACOW UNIVERSITY OF TECHNOLOGY KATEDRA PLANOWANIA PRZESTRZENNEGO, PROJEKTOWANIA URBANISTYCZNEGO I RURALISTYCZNEGO (A-5), WYDZIAŁ ARCHITEKTURY, POLITECHNIKA KRAKOWSKA</dc:title>
  <dc:creator>Barbara Zając</dc:creator>
  <cp:lastModifiedBy>Weronika Kukowska</cp:lastModifiedBy>
  <cp:revision>39</cp:revision>
  <dcterms:created xsi:type="dcterms:W3CDTF">2022-10-24T11:27:37Z</dcterms:created>
  <dcterms:modified xsi:type="dcterms:W3CDTF">2025-12-02T13:00:36Z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0x01010000EFF875852C33489A630C0497E5FC66</vt:lpwstr>
  </property>
</Properties>
</file>